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58" r:id="rId3"/>
    <p:sldId id="273" r:id="rId4"/>
    <p:sldId id="275" r:id="rId5"/>
    <p:sldId id="259" r:id="rId6"/>
    <p:sldId id="274" r:id="rId7"/>
    <p:sldId id="276" r:id="rId8"/>
    <p:sldId id="260" r:id="rId9"/>
    <p:sldId id="277" r:id="rId10"/>
    <p:sldId id="278" r:id="rId11"/>
    <p:sldId id="279" r:id="rId12"/>
    <p:sldId id="281" r:id="rId13"/>
    <p:sldId id="280"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BA2FD-47AE-5F48-B35D-8B62FB707F2E}" v="4" dt="2025-02-10T02:26:08.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4"/>
    <p:restoredTop sz="94700"/>
  </p:normalViewPr>
  <p:slideViewPr>
    <p:cSldViewPr snapToGrid="0">
      <p:cViewPr varScale="1">
        <p:scale>
          <a:sx n="103" d="100"/>
          <a:sy n="103" d="100"/>
        </p:scale>
        <p:origin x="192"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M. Colon" userId="615143b1-cdee-493d-9a9d-1565ce8666d9" providerId="ADAL" clId="{9EBBA2FD-47AE-5F48-B35D-8B62FB707F2E}"/>
    <pc:docChg chg="modSld">
      <pc:chgData name="Jeffrey M. Colon" userId="615143b1-cdee-493d-9a9d-1565ce8666d9" providerId="ADAL" clId="{9EBBA2FD-47AE-5F48-B35D-8B62FB707F2E}" dt="2025-02-10T02:26:08.218" v="0" actId="6549"/>
      <pc:docMkLst>
        <pc:docMk/>
      </pc:docMkLst>
      <pc:sldChg chg="modSp">
        <pc:chgData name="Jeffrey M. Colon" userId="615143b1-cdee-493d-9a9d-1565ce8666d9" providerId="ADAL" clId="{9EBBA2FD-47AE-5F48-B35D-8B62FB707F2E}" dt="2025-02-10T02:26:08.218" v="0" actId="6549"/>
        <pc:sldMkLst>
          <pc:docMk/>
          <pc:sldMk cId="2381105673" sldId="260"/>
        </pc:sldMkLst>
        <pc:spChg chg="mod">
          <ac:chgData name="Jeffrey M. Colon" userId="615143b1-cdee-493d-9a9d-1565ce8666d9" providerId="ADAL" clId="{9EBBA2FD-47AE-5F48-B35D-8B62FB707F2E}" dt="2025-02-10T02:26:08.218" v="0" actId="6549"/>
          <ac:spMkLst>
            <pc:docMk/>
            <pc:sldMk cId="2381105673" sldId="260"/>
            <ac:spMk id="2" creationId="{E6721911-1DB8-4868-8DAB-5E0FB2C8D2C7}"/>
          </ac:spMkLst>
        </pc:spChg>
      </pc:sldChg>
    </pc:docChg>
  </pc:docChgLst>
  <pc:docChgLst>
    <pc:chgData name="Colon, Jeffrey M." userId="615143b1-cdee-493d-9a9d-1565ce8666d9" providerId="ADAL" clId="{98AA7280-847D-4571-B912-CED933AFABBE}"/>
    <pc:docChg chg="modSld">
      <pc:chgData name="Colon, Jeffrey M." userId="615143b1-cdee-493d-9a9d-1565ce8666d9" providerId="ADAL" clId="{98AA7280-847D-4571-B912-CED933AFABBE}" dt="2025-02-04T17:01:21.620" v="5" actId="20577"/>
      <pc:docMkLst>
        <pc:docMk/>
      </pc:docMkLst>
      <pc:sldChg chg="modSp">
        <pc:chgData name="Colon, Jeffrey M." userId="615143b1-cdee-493d-9a9d-1565ce8666d9" providerId="ADAL" clId="{98AA7280-847D-4571-B912-CED933AFABBE}" dt="2025-02-04T17:01:21.620" v="5" actId="20577"/>
        <pc:sldMkLst>
          <pc:docMk/>
          <pc:sldMk cId="2804272149" sldId="284"/>
        </pc:sldMkLst>
        <pc:spChg chg="mod">
          <ac:chgData name="Colon, Jeffrey M." userId="615143b1-cdee-493d-9a9d-1565ce8666d9" providerId="ADAL" clId="{98AA7280-847D-4571-B912-CED933AFABBE}" dt="2025-02-04T17:01:21.620" v="5" actId="20577"/>
          <ac:spMkLst>
            <pc:docMk/>
            <pc:sldMk cId="2804272149" sldId="284"/>
            <ac:spMk id="6" creationId="{F6F9E4F4-516E-1879-A513-C53F1E1651CC}"/>
          </ac:spMkLst>
        </pc:spChg>
      </pc:sldChg>
    </pc:docChg>
  </pc:docChgLst>
  <pc:docChgLst>
    <pc:chgData name="Colon, Jeffrey M." userId="615143b1-cdee-493d-9a9d-1565ce8666d9" providerId="ADAL" clId="{9EBBA2FD-47AE-5F48-B35D-8B62FB707F2E}"/>
    <pc:docChg chg="modSld">
      <pc:chgData name="Colon, Jeffrey M." userId="615143b1-cdee-493d-9a9d-1565ce8666d9" providerId="ADAL" clId="{9EBBA2FD-47AE-5F48-B35D-8B62FB707F2E}" dt="2025-02-05T17:24:01.153" v="76" actId="403"/>
      <pc:docMkLst>
        <pc:docMk/>
      </pc:docMkLst>
      <pc:sldChg chg="modSp mod">
        <pc:chgData name="Colon, Jeffrey M." userId="615143b1-cdee-493d-9a9d-1565ce8666d9" providerId="ADAL" clId="{9EBBA2FD-47AE-5F48-B35D-8B62FB707F2E}" dt="2025-02-05T17:23:27.148" v="73" actId="20577"/>
        <pc:sldMkLst>
          <pc:docMk/>
          <pc:sldMk cId="1666075646" sldId="259"/>
        </pc:sldMkLst>
        <pc:spChg chg="mod">
          <ac:chgData name="Colon, Jeffrey M." userId="615143b1-cdee-493d-9a9d-1565ce8666d9" providerId="ADAL" clId="{9EBBA2FD-47AE-5F48-B35D-8B62FB707F2E}" dt="2025-02-05T17:23:27.148" v="73" actId="20577"/>
          <ac:spMkLst>
            <pc:docMk/>
            <pc:sldMk cId="1666075646" sldId="259"/>
            <ac:spMk id="18" creationId="{26E8687C-FCD9-A730-06CA-024AAB24DDC5}"/>
          </ac:spMkLst>
        </pc:spChg>
      </pc:sldChg>
      <pc:sldChg chg="modSp">
        <pc:chgData name="Colon, Jeffrey M." userId="615143b1-cdee-493d-9a9d-1565ce8666d9" providerId="ADAL" clId="{9EBBA2FD-47AE-5F48-B35D-8B62FB707F2E}" dt="2025-02-05T17:24:01.153" v="76" actId="403"/>
        <pc:sldMkLst>
          <pc:docMk/>
          <pc:sldMk cId="2381105673" sldId="260"/>
        </pc:sldMkLst>
        <pc:spChg chg="mod">
          <ac:chgData name="Colon, Jeffrey M." userId="615143b1-cdee-493d-9a9d-1565ce8666d9" providerId="ADAL" clId="{9EBBA2FD-47AE-5F48-B35D-8B62FB707F2E}" dt="2025-02-05T17:24:01.153" v="76" actId="403"/>
          <ac:spMkLst>
            <pc:docMk/>
            <pc:sldMk cId="2381105673" sldId="260"/>
            <ac:spMk id="2" creationId="{E6721911-1DB8-4868-8DAB-5E0FB2C8D2C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19C13-83C7-C142-A0E0-2CE421C66A23}" type="datetimeFigureOut">
              <a:rPr lang="en-US" smtClean="0"/>
              <a:t>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D6A9A-4118-0340-8280-04DFC6034619}" type="slidenum">
              <a:rPr lang="en-US" smtClean="0"/>
              <a:t>‹#›</a:t>
            </a:fld>
            <a:endParaRPr lang="en-US"/>
          </a:p>
        </p:txBody>
      </p:sp>
    </p:spTree>
    <p:extLst>
      <p:ext uri="{BB962C8B-B14F-4D97-AF65-F5344CB8AC3E}">
        <p14:creationId xmlns:p14="http://schemas.microsoft.com/office/powerpoint/2010/main" val="27732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D6A9A-4118-0340-8280-04DFC6034619}" type="slidenum">
              <a:rPr lang="en-US" smtClean="0"/>
              <a:t>12</a:t>
            </a:fld>
            <a:endParaRPr lang="en-US"/>
          </a:p>
        </p:txBody>
      </p:sp>
    </p:spTree>
    <p:extLst>
      <p:ext uri="{BB962C8B-B14F-4D97-AF65-F5344CB8AC3E}">
        <p14:creationId xmlns:p14="http://schemas.microsoft.com/office/powerpoint/2010/main" val="184623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Residual Income</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Residual Income</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Residual Income</a:t>
            </a:r>
            <a:endParaRPr lang="en-US" dirty="0"/>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Residual Income</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Residual Income</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Residual Income</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Residual Income</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a:t>Residual Income</a:t>
            </a:r>
            <a:endParaRPr lang="en-US" dirty="0"/>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FIT_Residual_Income_2025S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Residual Income</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Residual Income</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2025</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75D686-4F07-BA4E-7832-0BAF34A39179}"/>
              </a:ext>
            </a:extLst>
          </p:cNvPr>
          <p:cNvSpPr>
            <a:spLocks noGrp="1"/>
          </p:cNvSpPr>
          <p:nvPr>
            <p:ph type="title"/>
          </p:nvPr>
        </p:nvSpPr>
        <p:spPr/>
        <p:txBody>
          <a:bodyPr/>
          <a:lstStyle/>
          <a:p>
            <a:r>
              <a:rPr lang="en-US" dirty="0"/>
              <a:t>Haverly v. US, 513 F.2d 224 (7</a:t>
            </a:r>
            <a:r>
              <a:rPr lang="en-US" baseline="30000" dirty="0"/>
              <a:t>th</a:t>
            </a:r>
            <a:r>
              <a:rPr lang="en-US" dirty="0"/>
              <a:t> Cir. 1975)</a:t>
            </a:r>
          </a:p>
        </p:txBody>
      </p:sp>
      <p:sp>
        <p:nvSpPr>
          <p:cNvPr id="4" name="Slide Number Placeholder 3">
            <a:extLst>
              <a:ext uri="{FF2B5EF4-FFF2-40B4-BE49-F238E27FC236}">
                <a16:creationId xmlns:a16="http://schemas.microsoft.com/office/drawing/2014/main" id="{523C8107-8D35-0F68-5CB5-3C52659726D0}"/>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1CBBDC6B-041D-B57E-B2E0-AD2270CBF1E5}"/>
              </a:ext>
            </a:extLst>
          </p:cNvPr>
          <p:cNvSpPr>
            <a:spLocks noGrp="1"/>
          </p:cNvSpPr>
          <p:nvPr>
            <p:ph type="ftr" sz="quarter" idx="11"/>
          </p:nvPr>
        </p:nvSpPr>
        <p:spPr/>
        <p:txBody>
          <a:bodyPr/>
          <a:lstStyle/>
          <a:p>
            <a:pPr>
              <a:defRPr/>
            </a:pPr>
            <a:r>
              <a:rPr lang="en-US"/>
              <a:t>Residual Income</a:t>
            </a:r>
            <a:endParaRPr lang="en-US" dirty="0"/>
          </a:p>
        </p:txBody>
      </p:sp>
      <p:pic>
        <p:nvPicPr>
          <p:cNvPr id="3074" name="Picture 2" descr="New Edition of Tax Casebook Authored by Professor Peter Wiedenbeck - WashU  Law">
            <a:extLst>
              <a:ext uri="{FF2B5EF4-FFF2-40B4-BE49-F238E27FC236}">
                <a16:creationId xmlns:a16="http://schemas.microsoft.com/office/drawing/2014/main" id="{DDEFF914-697E-656F-228A-80CE60DAC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1895301"/>
            <a:ext cx="2041438" cy="26915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d cartoon portrait of person ...">
            <a:extLst>
              <a:ext uri="{FF2B5EF4-FFF2-40B4-BE49-F238E27FC236}">
                <a16:creationId xmlns:a16="http://schemas.microsoft.com/office/drawing/2014/main" id="{BE4D553F-0894-A8AD-2A33-DB1C28C8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317" y="1766396"/>
            <a:ext cx="2300108" cy="23241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50E24B1-D552-4D84-69AE-30AB40CF06B3}"/>
              </a:ext>
            </a:extLst>
          </p:cNvPr>
          <p:cNvCxnSpPr>
            <a:cxnSpLocks/>
          </p:cNvCxnSpPr>
          <p:nvPr/>
        </p:nvCxnSpPr>
        <p:spPr>
          <a:xfrm>
            <a:off x="2553502" y="2876204"/>
            <a:ext cx="21453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C9824C-472A-E97A-2C4B-F4556031B541}"/>
              </a:ext>
            </a:extLst>
          </p:cNvPr>
          <p:cNvCxnSpPr>
            <a:cxnSpLocks/>
          </p:cNvCxnSpPr>
          <p:nvPr/>
        </p:nvCxnSpPr>
        <p:spPr>
          <a:xfrm>
            <a:off x="6932815" y="2876204"/>
            <a:ext cx="28007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Long Hill Township Public Library">
            <a:extLst>
              <a:ext uri="{FF2B5EF4-FFF2-40B4-BE49-F238E27FC236}">
                <a16:creationId xmlns:a16="http://schemas.microsoft.com/office/drawing/2014/main" id="{95324339-7906-4C26-75F6-A9AB0F2C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393" y="2410700"/>
            <a:ext cx="1828683" cy="20267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DA8526-83B5-EDB7-4843-30B10BDCAE4C}"/>
              </a:ext>
            </a:extLst>
          </p:cNvPr>
          <p:cNvSpPr txBox="1"/>
          <p:nvPr/>
        </p:nvSpPr>
        <p:spPr>
          <a:xfrm>
            <a:off x="2719872" y="3082705"/>
            <a:ext cx="2145382" cy="646331"/>
          </a:xfrm>
          <a:prstGeom prst="rect">
            <a:avLst/>
          </a:prstGeom>
          <a:noFill/>
        </p:spPr>
        <p:txBody>
          <a:bodyPr wrap="square" rtlCol="0">
            <a:spAutoFit/>
          </a:bodyPr>
          <a:lstStyle/>
          <a:p>
            <a:r>
              <a:rPr lang="en-US" dirty="0"/>
              <a:t>Check out our tax great book</a:t>
            </a:r>
          </a:p>
        </p:txBody>
      </p:sp>
      <p:sp>
        <p:nvSpPr>
          <p:cNvPr id="11" name="TextBox 10">
            <a:extLst>
              <a:ext uri="{FF2B5EF4-FFF2-40B4-BE49-F238E27FC236}">
                <a16:creationId xmlns:a16="http://schemas.microsoft.com/office/drawing/2014/main" id="{578331A8-F7E2-369C-3AE1-7EA3473F4802}"/>
              </a:ext>
            </a:extLst>
          </p:cNvPr>
          <p:cNvSpPr txBox="1"/>
          <p:nvPr/>
        </p:nvSpPr>
        <p:spPr>
          <a:xfrm>
            <a:off x="7224222" y="2962431"/>
            <a:ext cx="2509311" cy="1200329"/>
          </a:xfrm>
          <a:prstGeom prst="rect">
            <a:avLst/>
          </a:prstGeom>
          <a:noFill/>
        </p:spPr>
        <p:txBody>
          <a:bodyPr wrap="square" rtlCol="0">
            <a:spAutoFit/>
          </a:bodyPr>
          <a:lstStyle/>
          <a:p>
            <a:r>
              <a:rPr lang="en-US" dirty="0"/>
              <a:t>Thanks, but I think that I’ll donate it to the library and take a charitable deduction</a:t>
            </a:r>
          </a:p>
        </p:txBody>
      </p:sp>
      <p:pic>
        <p:nvPicPr>
          <p:cNvPr id="12" name="Picture 6" descr="Long Hill Township Public Library">
            <a:extLst>
              <a:ext uri="{FF2B5EF4-FFF2-40B4-BE49-F238E27FC236}">
                <a16:creationId xmlns:a16="http://schemas.microsoft.com/office/drawing/2014/main" id="{97E9CA13-B5EE-E0C5-4685-638C6714F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253" y="2069308"/>
            <a:ext cx="1828683" cy="202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97913-D32F-4A11-FE4E-A82590381EC1}"/>
              </a:ext>
            </a:extLst>
          </p:cNvPr>
          <p:cNvSpPr>
            <a:spLocks noGrp="1"/>
          </p:cNvSpPr>
          <p:nvPr>
            <p:ph type="title"/>
          </p:nvPr>
        </p:nvSpPr>
        <p:spPr/>
        <p:txBody>
          <a:bodyPr/>
          <a:lstStyle/>
          <a:p>
            <a:r>
              <a:rPr lang="en-US" dirty="0"/>
              <a:t>Rev. Rul. 76-96</a:t>
            </a:r>
          </a:p>
        </p:txBody>
      </p:sp>
      <p:sp>
        <p:nvSpPr>
          <p:cNvPr id="4" name="Slide Number Placeholder 3">
            <a:extLst>
              <a:ext uri="{FF2B5EF4-FFF2-40B4-BE49-F238E27FC236}">
                <a16:creationId xmlns:a16="http://schemas.microsoft.com/office/drawing/2014/main" id="{61938A07-5A73-99D6-B2E5-8CEA394090D6}"/>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7F032C33-6E21-90D2-199D-2F13D8442ABB}"/>
              </a:ext>
            </a:extLst>
          </p:cNvPr>
          <p:cNvSpPr>
            <a:spLocks noGrp="1"/>
          </p:cNvSpPr>
          <p:nvPr>
            <p:ph type="ftr" sz="quarter" idx="11"/>
          </p:nvPr>
        </p:nvSpPr>
        <p:spPr/>
        <p:txBody>
          <a:bodyPr/>
          <a:lstStyle/>
          <a:p>
            <a:pPr>
              <a:defRPr/>
            </a:pPr>
            <a:r>
              <a:rPr lang="en-US"/>
              <a:t>Residual Income</a:t>
            </a:r>
            <a:endParaRPr lang="en-US" dirty="0"/>
          </a:p>
        </p:txBody>
      </p:sp>
      <p:pic>
        <p:nvPicPr>
          <p:cNvPr id="4098" name="Picture 2" descr="Carrs Ferrari opens new dealership in Exeter">
            <a:extLst>
              <a:ext uri="{FF2B5EF4-FFF2-40B4-BE49-F238E27FC236}">
                <a16:creationId xmlns:a16="http://schemas.microsoft.com/office/drawing/2014/main" id="{EE6421D8-EAA1-C953-B1AE-2CEC0DF7C9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556" y="796270"/>
            <a:ext cx="4206240" cy="3036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1A8E403-4BE1-6A0A-4817-BA7719432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606" y="1083887"/>
            <a:ext cx="2641600" cy="24616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History of the Maranello Ferrari ...">
            <a:extLst>
              <a:ext uri="{FF2B5EF4-FFF2-40B4-BE49-F238E27FC236}">
                <a16:creationId xmlns:a16="http://schemas.microsoft.com/office/drawing/2014/main" id="{6677425D-AF3C-3B08-02DC-B1D31B9E4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977" y="4079830"/>
            <a:ext cx="3810000" cy="2133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6370482-9992-63E0-7569-40C3D1D4034F}"/>
              </a:ext>
            </a:extLst>
          </p:cNvPr>
          <p:cNvCxnSpPr>
            <a:cxnSpLocks/>
          </p:cNvCxnSpPr>
          <p:nvPr/>
        </p:nvCxnSpPr>
        <p:spPr>
          <a:xfrm flipV="1">
            <a:off x="8223824" y="3833111"/>
            <a:ext cx="1219434" cy="1254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66D191-A2B9-6426-7092-E754F57EC5DF}"/>
              </a:ext>
            </a:extLst>
          </p:cNvPr>
          <p:cNvCxnSpPr>
            <a:cxnSpLocks/>
          </p:cNvCxnSpPr>
          <p:nvPr/>
        </p:nvCxnSpPr>
        <p:spPr>
          <a:xfrm flipH="1">
            <a:off x="4887884" y="1662550"/>
            <a:ext cx="25603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96D666-6EC2-F9EA-1104-D59371B17E14}"/>
              </a:ext>
            </a:extLst>
          </p:cNvPr>
          <p:cNvSpPr txBox="1"/>
          <p:nvPr/>
        </p:nvSpPr>
        <p:spPr>
          <a:xfrm>
            <a:off x="4988791" y="1698657"/>
            <a:ext cx="2560322" cy="646331"/>
          </a:xfrm>
          <a:prstGeom prst="rect">
            <a:avLst/>
          </a:prstGeom>
          <a:noFill/>
        </p:spPr>
        <p:txBody>
          <a:bodyPr wrap="square" rtlCol="0">
            <a:spAutoFit/>
          </a:bodyPr>
          <a:lstStyle/>
          <a:p>
            <a:r>
              <a:rPr lang="en-US" b="1" dirty="0"/>
              <a:t>Buys a car at arm’s length price</a:t>
            </a:r>
          </a:p>
        </p:txBody>
      </p:sp>
      <p:sp>
        <p:nvSpPr>
          <p:cNvPr id="12" name="TextBox 11">
            <a:extLst>
              <a:ext uri="{FF2B5EF4-FFF2-40B4-BE49-F238E27FC236}">
                <a16:creationId xmlns:a16="http://schemas.microsoft.com/office/drawing/2014/main" id="{525E6D84-60CB-5938-F7B3-9681C6A6F5A8}"/>
              </a:ext>
            </a:extLst>
          </p:cNvPr>
          <p:cNvSpPr txBox="1"/>
          <p:nvPr/>
        </p:nvSpPr>
        <p:spPr>
          <a:xfrm>
            <a:off x="8833541" y="4460250"/>
            <a:ext cx="2484581" cy="707886"/>
          </a:xfrm>
          <a:prstGeom prst="rect">
            <a:avLst/>
          </a:prstGeom>
          <a:noFill/>
        </p:spPr>
        <p:txBody>
          <a:bodyPr wrap="square" rtlCol="0">
            <a:spAutoFit/>
          </a:bodyPr>
          <a:lstStyle/>
          <a:p>
            <a:r>
              <a:rPr lang="en-US" sz="2000" b="1" dirty="0"/>
              <a:t>Manufacturer rebates to purchasers</a:t>
            </a:r>
          </a:p>
        </p:txBody>
      </p:sp>
      <p:sp>
        <p:nvSpPr>
          <p:cNvPr id="13" name="TextBox 12">
            <a:extLst>
              <a:ext uri="{FF2B5EF4-FFF2-40B4-BE49-F238E27FC236}">
                <a16:creationId xmlns:a16="http://schemas.microsoft.com/office/drawing/2014/main" id="{0D127055-6430-1727-EC8F-B495966AF074}"/>
              </a:ext>
            </a:extLst>
          </p:cNvPr>
          <p:cNvSpPr txBox="1"/>
          <p:nvPr/>
        </p:nvSpPr>
        <p:spPr>
          <a:xfrm>
            <a:off x="5735782" y="1230289"/>
            <a:ext cx="769763" cy="369332"/>
          </a:xfrm>
          <a:prstGeom prst="rect">
            <a:avLst/>
          </a:prstGeom>
          <a:noFill/>
        </p:spPr>
        <p:txBody>
          <a:bodyPr wrap="none" rtlCol="0">
            <a:spAutoFit/>
          </a:bodyPr>
          <a:lstStyle/>
          <a:p>
            <a:r>
              <a:rPr lang="en-US" b="1" dirty="0"/>
              <a:t>$$$$$</a:t>
            </a:r>
          </a:p>
        </p:txBody>
      </p:sp>
      <p:cxnSp>
        <p:nvCxnSpPr>
          <p:cNvPr id="14" name="Straight Arrow Connector 13">
            <a:extLst>
              <a:ext uri="{FF2B5EF4-FFF2-40B4-BE49-F238E27FC236}">
                <a16:creationId xmlns:a16="http://schemas.microsoft.com/office/drawing/2014/main" id="{DAED6B60-17B4-28A2-248C-E2133BBB5AC5}"/>
              </a:ext>
            </a:extLst>
          </p:cNvPr>
          <p:cNvCxnSpPr>
            <a:cxnSpLocks/>
          </p:cNvCxnSpPr>
          <p:nvPr/>
        </p:nvCxnSpPr>
        <p:spPr>
          <a:xfrm>
            <a:off x="4871258" y="3119021"/>
            <a:ext cx="28397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E0C5D-D948-84D5-6B61-588F023B74E2}"/>
              </a:ext>
            </a:extLst>
          </p:cNvPr>
          <p:cNvSpPr txBox="1"/>
          <p:nvPr/>
        </p:nvSpPr>
        <p:spPr>
          <a:xfrm>
            <a:off x="5846572" y="3155128"/>
            <a:ext cx="538930" cy="400110"/>
          </a:xfrm>
          <a:prstGeom prst="rect">
            <a:avLst/>
          </a:prstGeom>
          <a:noFill/>
        </p:spPr>
        <p:txBody>
          <a:bodyPr wrap="none" rtlCol="0">
            <a:spAutoFit/>
          </a:bodyPr>
          <a:lstStyle/>
          <a:p>
            <a:pPr algn="ctr"/>
            <a:r>
              <a:rPr lang="en-US" sz="2000" b="1" dirty="0"/>
              <a:t>Car</a:t>
            </a:r>
            <a:endParaRPr lang="en-US" b="1" dirty="0"/>
          </a:p>
        </p:txBody>
      </p:sp>
    </p:spTree>
    <p:extLst>
      <p:ext uri="{BB962C8B-B14F-4D97-AF65-F5344CB8AC3E}">
        <p14:creationId xmlns:p14="http://schemas.microsoft.com/office/powerpoint/2010/main" val="384540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C8560-90D8-9E2C-3CE5-F552588755C8}"/>
              </a:ext>
            </a:extLst>
          </p:cNvPr>
          <p:cNvSpPr>
            <a:spLocks noGrp="1"/>
          </p:cNvSpPr>
          <p:nvPr>
            <p:ph type="title"/>
          </p:nvPr>
        </p:nvSpPr>
        <p:spPr/>
        <p:txBody>
          <a:bodyPr/>
          <a:lstStyle/>
          <a:p>
            <a:r>
              <a:rPr lang="en-US" dirty="0" err="1"/>
              <a:t>Helvering</a:t>
            </a:r>
            <a:r>
              <a:rPr lang="en-US" dirty="0"/>
              <a:t> v. Bruun, 309 U.S. 461 (1940)</a:t>
            </a:r>
          </a:p>
        </p:txBody>
      </p:sp>
      <p:sp>
        <p:nvSpPr>
          <p:cNvPr id="4" name="Slide Number Placeholder 3">
            <a:extLst>
              <a:ext uri="{FF2B5EF4-FFF2-40B4-BE49-F238E27FC236}">
                <a16:creationId xmlns:a16="http://schemas.microsoft.com/office/drawing/2014/main" id="{9BDA87B6-D8B8-38E4-0EA7-973B36C05DB5}"/>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E9540BA1-70FB-EE4B-50A3-632A50F70639}"/>
              </a:ext>
            </a:extLst>
          </p:cNvPr>
          <p:cNvSpPr>
            <a:spLocks noGrp="1"/>
          </p:cNvSpPr>
          <p:nvPr>
            <p:ph type="ftr" sz="quarter" idx="11"/>
          </p:nvPr>
        </p:nvSpPr>
        <p:spPr/>
        <p:txBody>
          <a:bodyPr/>
          <a:lstStyle/>
          <a:p>
            <a:pPr>
              <a:defRPr/>
            </a:pPr>
            <a:r>
              <a:rPr lang="en-US"/>
              <a:t>Residual Income</a:t>
            </a:r>
            <a:endParaRPr lang="en-US" dirty="0"/>
          </a:p>
        </p:txBody>
      </p:sp>
      <p:pic>
        <p:nvPicPr>
          <p:cNvPr id="6146" name="Picture 2" descr="Demolition Demolition vehicle amid the dust and rubble of the wasteland it has created. On the end of its hydraulic arm is a powerful jackhammer. torn down building stock pictures, royalty-free photos &amp; images">
            <a:extLst>
              <a:ext uri="{FF2B5EF4-FFF2-40B4-BE49-F238E27FC236}">
                <a16:creationId xmlns:a16="http://schemas.microsoft.com/office/drawing/2014/main" id="{70067C7C-F323-3B2F-61AD-D6389EDA3E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47985" y="633573"/>
            <a:ext cx="2568392" cy="2458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pace For Lease Commercial space for lease. small builing leased stock pictures, royalty-free photos &amp; images">
            <a:extLst>
              <a:ext uri="{FF2B5EF4-FFF2-40B4-BE49-F238E27FC236}">
                <a16:creationId xmlns:a16="http://schemas.microsoft.com/office/drawing/2014/main" id="{AE352923-E03B-22EB-8C56-25DD6BDBD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 y="703423"/>
            <a:ext cx="2568392" cy="245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odern Entreprise Exterior  new building leased stock pictures, royalty-free photos &amp; images">
            <a:extLst>
              <a:ext uri="{FF2B5EF4-FFF2-40B4-BE49-F238E27FC236}">
                <a16:creationId xmlns:a16="http://schemas.microsoft.com/office/drawing/2014/main" id="{7A67FAEF-EDA1-9344-7C59-FFF43F544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906" y="633573"/>
            <a:ext cx="3205758" cy="24589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4535988-6A6A-5712-7A4C-C1D729FE9D73}"/>
              </a:ext>
            </a:extLst>
          </p:cNvPr>
          <p:cNvCxnSpPr>
            <a:cxnSpLocks/>
          </p:cNvCxnSpPr>
          <p:nvPr/>
        </p:nvCxnSpPr>
        <p:spPr>
          <a:xfrm>
            <a:off x="3080456" y="1955239"/>
            <a:ext cx="146752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EF8812-5791-E5A2-BB47-DD13474F8F22}"/>
              </a:ext>
            </a:extLst>
          </p:cNvPr>
          <p:cNvCxnSpPr>
            <a:cxnSpLocks/>
          </p:cNvCxnSpPr>
          <p:nvPr/>
        </p:nvCxnSpPr>
        <p:spPr>
          <a:xfrm>
            <a:off x="7116377" y="1951445"/>
            <a:ext cx="1467529"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0742A5-FBB5-FFFD-7166-8338F636F532}"/>
              </a:ext>
            </a:extLst>
          </p:cNvPr>
          <p:cNvSpPr txBox="1"/>
          <p:nvPr/>
        </p:nvSpPr>
        <p:spPr>
          <a:xfrm>
            <a:off x="1409839" y="3300304"/>
            <a:ext cx="10075025" cy="3108543"/>
          </a:xfrm>
          <a:prstGeom prst="rect">
            <a:avLst/>
          </a:prstGeom>
          <a:noFill/>
          <a:ln w="28575">
            <a:solidFill>
              <a:schemeClr val="accent1">
                <a:shade val="95000"/>
                <a:satMod val="105000"/>
              </a:schemeClr>
            </a:solidFill>
          </a:ln>
        </p:spPr>
        <p:txBody>
          <a:bodyPr wrap="square" rtlCol="0">
            <a:spAutoFit/>
          </a:bodyPr>
          <a:lstStyle/>
          <a:p>
            <a:r>
              <a:rPr lang="en-US" sz="2800" dirty="0"/>
              <a:t>Owner leases building in 1915.  In 1929, Tennant demolished building pursuant to lease and constructs a new building.  In 1933, lease cancelled for rent default.</a:t>
            </a:r>
            <a:br>
              <a:rPr lang="en-US" sz="2800" dirty="0"/>
            </a:br>
            <a:br>
              <a:rPr lang="en-US" sz="2800" dirty="0"/>
            </a:br>
            <a:r>
              <a:rPr lang="en-US" sz="2800" dirty="0"/>
              <a:t>New building had FMV of 64K in 1933, and the unamortized cost of old building was 13K.  CIR argues that owner had GI of 51K in year of repossession.</a:t>
            </a:r>
          </a:p>
        </p:txBody>
      </p:sp>
    </p:spTree>
    <p:extLst>
      <p:ext uri="{BB962C8B-B14F-4D97-AF65-F5344CB8AC3E}">
        <p14:creationId xmlns:p14="http://schemas.microsoft.com/office/powerpoint/2010/main" val="354514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EDA875-C8BF-14CA-BBF7-73EC83EB2213}"/>
              </a:ext>
            </a:extLst>
          </p:cNvPr>
          <p:cNvSpPr>
            <a:spLocks noGrp="1"/>
          </p:cNvSpPr>
          <p:nvPr>
            <p:ph idx="1"/>
          </p:nvPr>
        </p:nvSpPr>
        <p:spPr>
          <a:xfrm>
            <a:off x="512064" y="4688378"/>
            <a:ext cx="11277600" cy="1657086"/>
          </a:xfrm>
        </p:spPr>
        <p:txBody>
          <a:bodyPr/>
          <a:lstStyle/>
          <a:p>
            <a:r>
              <a:rPr lang="en-US" b="1" i="1" dirty="0"/>
              <a:t>Illegal gains </a:t>
            </a:r>
            <a:r>
              <a:rPr lang="en-US" i="1" dirty="0"/>
              <a:t>constitute gross income. </a:t>
            </a:r>
            <a:r>
              <a:rPr lang="en-US" b="1" i="1" dirty="0"/>
              <a:t>Treasure trove</a:t>
            </a:r>
            <a:r>
              <a:rPr lang="en-US" i="1" dirty="0"/>
              <a:t>, to the extent of its value in United States currency, constitutes gross income for the taxable year in which it is reduced to undisputed possession</a:t>
            </a:r>
            <a:r>
              <a:rPr lang="en-US" dirty="0"/>
              <a:t>.  Reg. </a:t>
            </a:r>
            <a:r>
              <a:rPr lang="en-US" sz="2400" dirty="0">
                <a:effectLst/>
                <a:latin typeface="Calibri" panose="020F0502020204030204" pitchFamily="34" charset="0"/>
                <a:cs typeface="Calibri" panose="020F0502020204030204" pitchFamily="34" charset="0"/>
              </a:rPr>
              <a:t>§1.61-14</a:t>
            </a:r>
            <a:endParaRPr lang="en-US" dirty="0"/>
          </a:p>
        </p:txBody>
      </p:sp>
      <p:sp>
        <p:nvSpPr>
          <p:cNvPr id="3" name="Title 2">
            <a:extLst>
              <a:ext uri="{FF2B5EF4-FFF2-40B4-BE49-F238E27FC236}">
                <a16:creationId xmlns:a16="http://schemas.microsoft.com/office/drawing/2014/main" id="{4DAC532D-1E63-16B4-E596-EE6DF2741459}"/>
              </a:ext>
            </a:extLst>
          </p:cNvPr>
          <p:cNvSpPr>
            <a:spLocks noGrp="1"/>
          </p:cNvSpPr>
          <p:nvPr>
            <p:ph type="title"/>
          </p:nvPr>
        </p:nvSpPr>
        <p:spPr/>
        <p:txBody>
          <a:bodyPr/>
          <a:lstStyle/>
          <a:p>
            <a:r>
              <a:rPr lang="en-US" dirty="0"/>
              <a:t>Treasure Trove</a:t>
            </a:r>
          </a:p>
        </p:txBody>
      </p:sp>
      <p:sp>
        <p:nvSpPr>
          <p:cNvPr id="4" name="Slide Number Placeholder 3">
            <a:extLst>
              <a:ext uri="{FF2B5EF4-FFF2-40B4-BE49-F238E27FC236}">
                <a16:creationId xmlns:a16="http://schemas.microsoft.com/office/drawing/2014/main" id="{24BC9DBB-8B73-B5A5-325C-6986ED82CF18}"/>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9CDA338B-AC15-1B77-2F88-0FBD85AAC6D2}"/>
              </a:ext>
            </a:extLst>
          </p:cNvPr>
          <p:cNvSpPr>
            <a:spLocks noGrp="1"/>
          </p:cNvSpPr>
          <p:nvPr>
            <p:ph type="ftr" sz="quarter" idx="11"/>
          </p:nvPr>
        </p:nvSpPr>
        <p:spPr/>
        <p:txBody>
          <a:bodyPr/>
          <a:lstStyle/>
          <a:p>
            <a:pPr>
              <a:defRPr/>
            </a:pPr>
            <a:r>
              <a:rPr lang="en-US"/>
              <a:t>Residual Income</a:t>
            </a:r>
            <a:endParaRPr lang="en-US" dirty="0"/>
          </a:p>
        </p:txBody>
      </p:sp>
      <p:pic>
        <p:nvPicPr>
          <p:cNvPr id="5122" name="Picture 2" descr="Ohio has obscure law regarding found treasure trove">
            <a:extLst>
              <a:ext uri="{FF2B5EF4-FFF2-40B4-BE49-F238E27FC236}">
                <a16:creationId xmlns:a16="http://schemas.microsoft.com/office/drawing/2014/main" id="{534D5E7D-F8A7-9137-A548-862A10455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0" y="988866"/>
            <a:ext cx="4893425" cy="316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8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9C5B-6CE1-D51A-FA71-6B5105280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415AE5-CB10-33B5-FBD8-CA05B5005B0F}"/>
              </a:ext>
            </a:extLst>
          </p:cNvPr>
          <p:cNvSpPr>
            <a:spLocks noGrp="1"/>
          </p:cNvSpPr>
          <p:nvPr>
            <p:ph type="title"/>
          </p:nvPr>
        </p:nvSpPr>
        <p:spPr>
          <a:xfrm>
            <a:off x="512064" y="41935"/>
            <a:ext cx="16976978" cy="335919"/>
          </a:xfrm>
        </p:spPr>
        <p:txBody>
          <a:bodyPr/>
          <a:lstStyle/>
          <a:p>
            <a:r>
              <a:rPr lang="en-US" dirty="0"/>
              <a:t>Are caught baseballs income?</a:t>
            </a:r>
          </a:p>
        </p:txBody>
      </p:sp>
      <p:sp>
        <p:nvSpPr>
          <p:cNvPr id="4" name="Slide Number Placeholder 3">
            <a:extLst>
              <a:ext uri="{FF2B5EF4-FFF2-40B4-BE49-F238E27FC236}">
                <a16:creationId xmlns:a16="http://schemas.microsoft.com/office/drawing/2014/main" id="{AA1E6281-787B-D7E6-86AF-701642734CBD}"/>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C4C8C912-5DE5-BA92-DE61-815AE2E21B04}"/>
              </a:ext>
            </a:extLst>
          </p:cNvPr>
          <p:cNvSpPr>
            <a:spLocks noGrp="1"/>
          </p:cNvSpPr>
          <p:nvPr>
            <p:ph type="ftr" sz="quarter" idx="11"/>
          </p:nvPr>
        </p:nvSpPr>
        <p:spPr/>
        <p:txBody>
          <a:bodyPr/>
          <a:lstStyle/>
          <a:p>
            <a:pPr>
              <a:defRPr/>
            </a:pPr>
            <a:r>
              <a:rPr lang="en-US"/>
              <a:t>Residual Income</a:t>
            </a:r>
            <a:endParaRPr lang="en-US" dirty="0"/>
          </a:p>
        </p:txBody>
      </p:sp>
      <p:pic>
        <p:nvPicPr>
          <p:cNvPr id="7170" name="Picture 2" descr="fan Phil Ozersky. After the Cardinals ...">
            <a:extLst>
              <a:ext uri="{FF2B5EF4-FFF2-40B4-BE49-F238E27FC236}">
                <a16:creationId xmlns:a16="http://schemas.microsoft.com/office/drawing/2014/main" id="{55530A62-D082-405B-5D65-BAB2CCB6C3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889736"/>
            <a:ext cx="3079230" cy="28426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ovell] Phil Ozersky, a fan making $30K a year, caught McGwire's 70th HR  ball. Trade the Cardinals ask for: The ball for a signed bat, ball &amp;  jersey. Ozersky says he also">
            <a:extLst>
              <a:ext uri="{FF2B5EF4-FFF2-40B4-BE49-F238E27FC236}">
                <a16:creationId xmlns:a16="http://schemas.microsoft.com/office/drawing/2014/main" id="{0B3E1835-4864-CFBD-9E19-3C8DD57B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010" y="889737"/>
            <a:ext cx="2367854" cy="2842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F9E4F4-516E-1879-A513-C53F1E1651CC}"/>
              </a:ext>
            </a:extLst>
          </p:cNvPr>
          <p:cNvSpPr txBox="1"/>
          <p:nvPr/>
        </p:nvSpPr>
        <p:spPr>
          <a:xfrm>
            <a:off x="3868646" y="701008"/>
            <a:ext cx="4971011" cy="3108543"/>
          </a:xfrm>
          <a:prstGeom prst="rect">
            <a:avLst/>
          </a:prstGeom>
          <a:noFill/>
          <a:ln w="28575">
            <a:solidFill>
              <a:schemeClr val="accent1">
                <a:shade val="95000"/>
                <a:satMod val="105000"/>
              </a:schemeClr>
            </a:solidFill>
          </a:ln>
        </p:spPr>
        <p:txBody>
          <a:bodyPr wrap="square" rtlCol="0">
            <a:spAutoFit/>
          </a:bodyPr>
          <a:lstStyle/>
          <a:p>
            <a:r>
              <a:rPr lang="en-US" sz="2800"/>
              <a:t>McGwire </a:t>
            </a:r>
            <a:r>
              <a:rPr lang="en-US" sz="2800" dirty="0"/>
              <a:t>hits 70 HRs in 1998.  Phil </a:t>
            </a:r>
            <a:r>
              <a:rPr lang="en-US" sz="2800" dirty="0" err="1"/>
              <a:t>Ozersky</a:t>
            </a:r>
            <a:r>
              <a:rPr lang="en-US" sz="2800" dirty="0"/>
              <a:t> catches the ball of the 70</a:t>
            </a:r>
            <a:r>
              <a:rPr lang="en-US" sz="2800" baseline="30000" dirty="0"/>
              <a:t>th</a:t>
            </a:r>
            <a:r>
              <a:rPr lang="en-US" sz="2800" dirty="0"/>
              <a:t> HR.  He latter sells it for $3MM.</a:t>
            </a:r>
            <a:br>
              <a:rPr lang="en-US" sz="2800" dirty="0"/>
            </a:br>
            <a:br>
              <a:rPr lang="en-US" sz="2800" dirty="0"/>
            </a:br>
            <a:r>
              <a:rPr lang="en-US" sz="2800" dirty="0"/>
              <a:t>Should it be income at the time he caught it?  </a:t>
            </a:r>
          </a:p>
        </p:txBody>
      </p:sp>
      <p:sp>
        <p:nvSpPr>
          <p:cNvPr id="8" name="TextBox 7">
            <a:extLst>
              <a:ext uri="{FF2B5EF4-FFF2-40B4-BE49-F238E27FC236}">
                <a16:creationId xmlns:a16="http://schemas.microsoft.com/office/drawing/2014/main" id="{85F0F486-4923-981C-33B8-D2AD0DDA6A3B}"/>
              </a:ext>
            </a:extLst>
          </p:cNvPr>
          <p:cNvSpPr txBox="1"/>
          <p:nvPr/>
        </p:nvSpPr>
        <p:spPr>
          <a:xfrm>
            <a:off x="1213658" y="4055531"/>
            <a:ext cx="10271206" cy="2246769"/>
          </a:xfrm>
          <a:prstGeom prst="rect">
            <a:avLst/>
          </a:prstGeom>
          <a:noFill/>
          <a:ln w="25400">
            <a:solidFill>
              <a:schemeClr val="accent1">
                <a:shade val="95000"/>
                <a:satMod val="105000"/>
              </a:schemeClr>
            </a:solidFill>
          </a:ln>
        </p:spPr>
        <p:txBody>
          <a:bodyPr wrap="square">
            <a:spAutoFit/>
          </a:bodyPr>
          <a:lstStyle/>
          <a:p>
            <a:r>
              <a:rPr lang="en-US" sz="2800" b="0" i="0" dirty="0">
                <a:solidFill>
                  <a:srgbClr val="222222"/>
                </a:solidFill>
                <a:effectLst/>
                <a:latin typeface="Calibri" panose="020F0502020204030204" pitchFamily="34" charset="0"/>
                <a:cs typeface="Calibri" panose="020F0502020204030204" pitchFamily="34" charset="0"/>
              </a:rPr>
              <a:t>Todd McFarlane, a well-known comic book artist, bought the 70th home run ball at an auction for about $3 million right after the 1998 season. But since McGwire was put through the wringer of the sport’s steroids scandal plus Barry Bonds breaking his mark, the ball’s value has significantly decreased to around $300K.</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27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1986454"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Residual Income</a:t>
            </a:r>
            <a:endParaRPr lang="en-US" dirty="0"/>
          </a:p>
        </p:txBody>
      </p:sp>
      <p:cxnSp>
        <p:nvCxnSpPr>
          <p:cNvPr id="6" name="Straight Connector 5">
            <a:extLst>
              <a:ext uri="{FF2B5EF4-FFF2-40B4-BE49-F238E27FC236}">
                <a16:creationId xmlns:a16="http://schemas.microsoft.com/office/drawing/2014/main" id="{992F7FF0-B01B-A30F-FF0A-A3AFE09E960E}"/>
              </a:ext>
            </a:extLst>
          </p:cNvPr>
          <p:cNvCxnSpPr/>
          <p:nvPr/>
        </p:nvCxnSpPr>
        <p:spPr>
          <a:xfrm>
            <a:off x="2950590" y="3685880"/>
            <a:ext cx="19984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528971-6476-70B7-C68A-9F0877D9546D}"/>
              </a:ext>
            </a:extLst>
          </p:cNvPr>
          <p:cNvCxnSpPr>
            <a:cxnSpLocks/>
          </p:cNvCxnSpPr>
          <p:nvPr/>
        </p:nvCxnSpPr>
        <p:spPr>
          <a:xfrm>
            <a:off x="5807676" y="3685880"/>
            <a:ext cx="123567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4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AA256-69E0-6C96-754D-38B03F4B0A88}"/>
              </a:ext>
            </a:extLst>
          </p:cNvPr>
          <p:cNvSpPr>
            <a:spLocks noGrp="1"/>
          </p:cNvSpPr>
          <p:nvPr>
            <p:ph type="title"/>
          </p:nvPr>
        </p:nvSpPr>
        <p:spPr/>
        <p:txBody>
          <a:bodyPr/>
          <a:lstStyle/>
          <a:p>
            <a:r>
              <a:rPr lang="en-US" dirty="0"/>
              <a:t>Historical Antecedents of Income</a:t>
            </a:r>
          </a:p>
        </p:txBody>
      </p:sp>
      <p:sp>
        <p:nvSpPr>
          <p:cNvPr id="4" name="Slide Number Placeholder 3">
            <a:extLst>
              <a:ext uri="{FF2B5EF4-FFF2-40B4-BE49-F238E27FC236}">
                <a16:creationId xmlns:a16="http://schemas.microsoft.com/office/drawing/2014/main" id="{21BD8B85-5A7C-A626-C240-6AB9E7F759BD}"/>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0AC40920-7705-FDB0-74BE-F04D44AB2D8D}"/>
              </a:ext>
            </a:extLst>
          </p:cNvPr>
          <p:cNvSpPr>
            <a:spLocks noGrp="1"/>
          </p:cNvSpPr>
          <p:nvPr>
            <p:ph type="ftr" sz="quarter" idx="11"/>
          </p:nvPr>
        </p:nvSpPr>
        <p:spPr/>
        <p:txBody>
          <a:bodyPr/>
          <a:lstStyle/>
          <a:p>
            <a:pPr>
              <a:defRPr/>
            </a:pPr>
            <a:r>
              <a:rPr lang="en-US"/>
              <a:t>Residual Income</a:t>
            </a:r>
            <a:endParaRPr lang="en-US" dirty="0"/>
          </a:p>
        </p:txBody>
      </p:sp>
      <p:sp>
        <p:nvSpPr>
          <p:cNvPr id="6" name="Regular Pentagon 5">
            <a:extLst>
              <a:ext uri="{FF2B5EF4-FFF2-40B4-BE49-F238E27FC236}">
                <a16:creationId xmlns:a16="http://schemas.microsoft.com/office/drawing/2014/main" id="{9DC7A865-11C5-8194-0BE2-BEE13B48A269}"/>
              </a:ext>
            </a:extLst>
          </p:cNvPr>
          <p:cNvSpPr/>
          <p:nvPr/>
        </p:nvSpPr>
        <p:spPr>
          <a:xfrm>
            <a:off x="5282513" y="1174922"/>
            <a:ext cx="2681417" cy="2150075"/>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Trust</a:t>
            </a:r>
          </a:p>
        </p:txBody>
      </p:sp>
      <p:cxnSp>
        <p:nvCxnSpPr>
          <p:cNvPr id="8" name="Straight Connector 7">
            <a:extLst>
              <a:ext uri="{FF2B5EF4-FFF2-40B4-BE49-F238E27FC236}">
                <a16:creationId xmlns:a16="http://schemas.microsoft.com/office/drawing/2014/main" id="{92D6253A-E66A-057B-0923-CD4756A021C0}"/>
              </a:ext>
            </a:extLst>
          </p:cNvPr>
          <p:cNvCxnSpPr>
            <a:cxnSpLocks/>
            <a:stCxn id="6" idx="3"/>
          </p:cNvCxnSpPr>
          <p:nvPr/>
        </p:nvCxnSpPr>
        <p:spPr>
          <a:xfrm flipH="1">
            <a:off x="6623221" y="3324997"/>
            <a:ext cx="1" cy="234963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00CB51-3B08-52AF-B3E4-67EB3A23C07D}"/>
              </a:ext>
            </a:extLst>
          </p:cNvPr>
          <p:cNvSpPr txBox="1"/>
          <p:nvPr/>
        </p:nvSpPr>
        <p:spPr>
          <a:xfrm>
            <a:off x="7287229" y="3719236"/>
            <a:ext cx="4355761" cy="646331"/>
          </a:xfrm>
          <a:prstGeom prst="rect">
            <a:avLst/>
          </a:prstGeom>
          <a:noFill/>
        </p:spPr>
        <p:txBody>
          <a:bodyPr wrap="square" rtlCol="0">
            <a:spAutoFit/>
          </a:bodyPr>
          <a:lstStyle/>
          <a:p>
            <a:r>
              <a:rPr lang="en-US" b="1" dirty="0"/>
              <a:t>Income</a:t>
            </a:r>
            <a:r>
              <a:rPr lang="en-US" dirty="0"/>
              <a:t>:  Periodic Return from </a:t>
            </a:r>
            <a:r>
              <a:rPr lang="en-US" i="1" dirty="0"/>
              <a:t>Capital, </a:t>
            </a:r>
            <a:r>
              <a:rPr lang="en-US" dirty="0"/>
              <a:t>such as dividends, rents, interest</a:t>
            </a:r>
          </a:p>
        </p:txBody>
      </p:sp>
      <p:sp>
        <p:nvSpPr>
          <p:cNvPr id="10" name="TextBox 9">
            <a:extLst>
              <a:ext uri="{FF2B5EF4-FFF2-40B4-BE49-F238E27FC236}">
                <a16:creationId xmlns:a16="http://schemas.microsoft.com/office/drawing/2014/main" id="{A813A537-9D98-00C0-FE0C-70D3D0779A0F}"/>
              </a:ext>
            </a:extLst>
          </p:cNvPr>
          <p:cNvSpPr txBox="1"/>
          <p:nvPr/>
        </p:nvSpPr>
        <p:spPr>
          <a:xfrm>
            <a:off x="2107159" y="3719236"/>
            <a:ext cx="4355761" cy="1200329"/>
          </a:xfrm>
          <a:prstGeom prst="rect">
            <a:avLst/>
          </a:prstGeom>
          <a:noFill/>
        </p:spPr>
        <p:txBody>
          <a:bodyPr wrap="square" rtlCol="0">
            <a:spAutoFit/>
          </a:bodyPr>
          <a:lstStyle/>
          <a:p>
            <a:r>
              <a:rPr lang="en-US" b="1" dirty="0"/>
              <a:t>Capital or Corpus</a:t>
            </a:r>
            <a:r>
              <a:rPr lang="en-US" dirty="0"/>
              <a:t>:  Assets of the trust that produce income, either contributed  by settlor or purchased by proceeds of sale of capital  </a:t>
            </a:r>
          </a:p>
        </p:txBody>
      </p:sp>
    </p:spTree>
    <p:extLst>
      <p:ext uri="{BB962C8B-B14F-4D97-AF65-F5344CB8AC3E}">
        <p14:creationId xmlns:p14="http://schemas.microsoft.com/office/powerpoint/2010/main" val="4133145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7F52C-46A7-0E58-88FB-47727363487E}"/>
              </a:ext>
            </a:extLst>
          </p:cNvPr>
          <p:cNvSpPr>
            <a:spLocks noGrp="1"/>
          </p:cNvSpPr>
          <p:nvPr>
            <p:ph idx="1"/>
          </p:nvPr>
        </p:nvSpPr>
        <p:spPr/>
        <p:txBody>
          <a:bodyPr/>
          <a:lstStyle/>
          <a:p>
            <a:r>
              <a:rPr lang="en-US" sz="3600" i="1" dirty="0"/>
              <a:t>Income is defined as the gain derived from capital, from labor, or from both combines, provided it to be understood to include profit gained through a sale or conversion of capital assets.</a:t>
            </a:r>
          </a:p>
        </p:txBody>
      </p:sp>
      <p:sp>
        <p:nvSpPr>
          <p:cNvPr id="3" name="Title 2">
            <a:extLst>
              <a:ext uri="{FF2B5EF4-FFF2-40B4-BE49-F238E27FC236}">
                <a16:creationId xmlns:a16="http://schemas.microsoft.com/office/drawing/2014/main" id="{430FC78C-8301-02C7-CABA-5BCF724B57D2}"/>
              </a:ext>
            </a:extLst>
          </p:cNvPr>
          <p:cNvSpPr>
            <a:spLocks noGrp="1"/>
          </p:cNvSpPr>
          <p:nvPr>
            <p:ph type="title"/>
          </p:nvPr>
        </p:nvSpPr>
        <p:spPr/>
        <p:txBody>
          <a:bodyPr/>
          <a:lstStyle/>
          <a:p>
            <a:r>
              <a:rPr lang="en-US" dirty="0"/>
              <a:t>Eisner v. Macomber, 252 U.S. 189 (1920)</a:t>
            </a:r>
          </a:p>
        </p:txBody>
      </p:sp>
      <p:sp>
        <p:nvSpPr>
          <p:cNvPr id="4" name="Slide Number Placeholder 3">
            <a:extLst>
              <a:ext uri="{FF2B5EF4-FFF2-40B4-BE49-F238E27FC236}">
                <a16:creationId xmlns:a16="http://schemas.microsoft.com/office/drawing/2014/main" id="{366048A8-73C7-9D3E-166F-49F5EBDB2893}"/>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9513CFBE-0447-0AD5-BAFA-96A366F0AC4A}"/>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87470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CIR v. Glenshaw Glass (34 U.S. 426, </a:t>
            </a:r>
            <a:r>
              <a:rPr lang="en-US" i="1" dirty="0"/>
              <a:t>reh’g denied,</a:t>
            </a:r>
            <a:r>
              <a:rPr lang="en-US" dirty="0"/>
              <a:t> 349 U.S. 925 (1955))</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Residual Income</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1691318"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Glenshaw Glass</a:t>
            </a:r>
          </a:p>
        </p:txBody>
      </p:sp>
      <p:sp>
        <p:nvSpPr>
          <p:cNvPr id="12" name="Rectangle 11">
            <a:extLst>
              <a:ext uri="{FF2B5EF4-FFF2-40B4-BE49-F238E27FC236}">
                <a16:creationId xmlns:a16="http://schemas.microsoft.com/office/drawing/2014/main" id="{2F27C1D7-8412-0ACE-8EFE-EDCC6E9A2721}"/>
              </a:ext>
            </a:extLst>
          </p:cNvPr>
          <p:cNvSpPr/>
          <p:nvPr/>
        </p:nvSpPr>
        <p:spPr>
          <a:xfrm>
            <a:off x="8433757"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Hartford-Empire Co.</a:t>
            </a:r>
          </a:p>
        </p:txBody>
      </p:sp>
      <p:cxnSp>
        <p:nvCxnSpPr>
          <p:cNvPr id="17" name="Straight Arrow Connector 16">
            <a:extLst>
              <a:ext uri="{FF2B5EF4-FFF2-40B4-BE49-F238E27FC236}">
                <a16:creationId xmlns:a16="http://schemas.microsoft.com/office/drawing/2014/main" id="{9F1CAD66-1532-A696-B511-C88D13F61C2F}"/>
              </a:ext>
            </a:extLst>
          </p:cNvPr>
          <p:cNvCxnSpPr>
            <a:cxnSpLocks/>
          </p:cNvCxnSpPr>
          <p:nvPr/>
        </p:nvCxnSpPr>
        <p:spPr>
          <a:xfrm flipH="1">
            <a:off x="4015946" y="1618735"/>
            <a:ext cx="4324865"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6E8687C-FCD9-A730-06CA-024AAB24DDC5}"/>
              </a:ext>
            </a:extLst>
          </p:cNvPr>
          <p:cNvSpPr txBox="1"/>
          <p:nvPr/>
        </p:nvSpPr>
        <p:spPr>
          <a:xfrm>
            <a:off x="4145637" y="1720767"/>
            <a:ext cx="4010454" cy="1754326"/>
          </a:xfrm>
          <a:prstGeom prst="rect">
            <a:avLst/>
          </a:prstGeom>
          <a:noFill/>
          <a:ln w="22225">
            <a:solidFill>
              <a:schemeClr val="accent1">
                <a:shade val="95000"/>
                <a:satMod val="105000"/>
              </a:schemeClr>
            </a:solidFill>
          </a:ln>
        </p:spPr>
        <p:txBody>
          <a:bodyPr wrap="square" rtlCol="0">
            <a:spAutoFit/>
          </a:bodyPr>
          <a:lstStyle/>
          <a:p>
            <a:r>
              <a:rPr lang="en-US" dirty="0"/>
              <a:t>In anti-trust litigation, Hartford paid Glenshaw Glass a total payment of 800K, of which 325K represented payment for fraud &amp; punitive damages and the remainder was for compensatory (lost profits) damages.</a:t>
            </a:r>
          </a:p>
        </p:txBody>
      </p:sp>
      <p:sp>
        <p:nvSpPr>
          <p:cNvPr id="20" name="TextBox 19">
            <a:extLst>
              <a:ext uri="{FF2B5EF4-FFF2-40B4-BE49-F238E27FC236}">
                <a16:creationId xmlns:a16="http://schemas.microsoft.com/office/drawing/2014/main" id="{B43FBA7E-96C6-9530-70F8-924A111DC883}"/>
              </a:ext>
            </a:extLst>
          </p:cNvPr>
          <p:cNvSpPr txBox="1"/>
          <p:nvPr/>
        </p:nvSpPr>
        <p:spPr>
          <a:xfrm>
            <a:off x="2780270" y="3740457"/>
            <a:ext cx="6796215" cy="1815882"/>
          </a:xfrm>
          <a:prstGeom prst="rect">
            <a:avLst/>
          </a:prstGeom>
          <a:noFill/>
          <a:ln w="25400">
            <a:solidFill>
              <a:schemeClr val="accent1">
                <a:shade val="95000"/>
                <a:satMod val="105000"/>
              </a:schemeClr>
            </a:solidFill>
          </a:ln>
        </p:spPr>
        <p:txBody>
          <a:bodyPr wrap="square" rtlCol="0">
            <a:spAutoFit/>
          </a:bodyPr>
          <a:lstStyle/>
          <a:p>
            <a:pPr algn="just"/>
            <a:r>
              <a:rPr lang="en-US" sz="2800" i="1" dirty="0"/>
              <a:t>Here we have instances of </a:t>
            </a:r>
            <a:r>
              <a:rPr lang="en-US" sz="2800" i="1" u="sng" dirty="0"/>
              <a:t>undeniable accessions to wealth</a:t>
            </a:r>
            <a:r>
              <a:rPr lang="en-US" sz="2800" i="1" dirty="0"/>
              <a:t>, </a:t>
            </a:r>
            <a:r>
              <a:rPr lang="en-US" sz="2800" i="1" u="sng" dirty="0"/>
              <a:t>clearly realized</a:t>
            </a:r>
            <a:r>
              <a:rPr lang="en-US" sz="2800" i="1" dirty="0"/>
              <a:t>, and over which the taxpayers have </a:t>
            </a:r>
            <a:r>
              <a:rPr lang="en-US" sz="2800" i="1" u="sng" dirty="0"/>
              <a:t>complete dominion</a:t>
            </a:r>
            <a:r>
              <a:rPr lang="en-US" sz="2800" i="1" dirty="0"/>
              <a:t>.</a:t>
            </a:r>
            <a:endParaRPr lang="en-US" sz="2800" dirty="0"/>
          </a:p>
        </p:txBody>
      </p:sp>
    </p:spTree>
    <p:extLst>
      <p:ext uri="{BB962C8B-B14F-4D97-AF65-F5344CB8AC3E}">
        <p14:creationId xmlns:p14="http://schemas.microsoft.com/office/powerpoint/2010/main" val="166607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51392-08B1-FFF0-5FB7-ADF6D0C127F7}"/>
              </a:ext>
            </a:extLst>
          </p:cNvPr>
          <p:cNvSpPr>
            <a:spLocks noGrp="1"/>
          </p:cNvSpPr>
          <p:nvPr>
            <p:ph type="title"/>
          </p:nvPr>
        </p:nvSpPr>
        <p:spPr/>
        <p:txBody>
          <a:bodyPr/>
          <a:lstStyle/>
          <a:p>
            <a:r>
              <a:rPr lang="en-US" dirty="0"/>
              <a:t>Rev. Rul. 76-131</a:t>
            </a:r>
          </a:p>
        </p:txBody>
      </p:sp>
      <p:sp>
        <p:nvSpPr>
          <p:cNvPr id="4" name="Slide Number Placeholder 3">
            <a:extLst>
              <a:ext uri="{FF2B5EF4-FFF2-40B4-BE49-F238E27FC236}">
                <a16:creationId xmlns:a16="http://schemas.microsoft.com/office/drawing/2014/main" id="{B05EE28A-96DE-B0C7-FA7F-8748CF82E88C}"/>
              </a:ext>
            </a:extLst>
          </p:cNvPr>
          <p:cNvSpPr>
            <a:spLocks noGrp="1"/>
          </p:cNvSpPr>
          <p:nvPr>
            <p:ph type="sldNum" sz="quarter" idx="10"/>
          </p:nvPr>
        </p:nvSpPr>
        <p:spPr/>
        <p:txBody>
          <a:bodyPr/>
          <a:lstStyle/>
          <a:p>
            <a:fld id="{7B3E355C-57B9-BC4B-95D8-406A1F834537}" type="slidenum">
              <a:rPr lang="en-US" altLang="en-US" smtClean="0"/>
              <a:pPr/>
              <a:t>6</a:t>
            </a:fld>
            <a:endParaRPr lang="en-US" altLang="en-US" dirty="0"/>
          </a:p>
        </p:txBody>
      </p:sp>
      <p:sp>
        <p:nvSpPr>
          <p:cNvPr id="5" name="Footer Placeholder 4">
            <a:extLst>
              <a:ext uri="{FF2B5EF4-FFF2-40B4-BE49-F238E27FC236}">
                <a16:creationId xmlns:a16="http://schemas.microsoft.com/office/drawing/2014/main" id="{4BE80950-3E1F-DB45-ADBF-BCF52CDEEB0A}"/>
              </a:ext>
            </a:extLst>
          </p:cNvPr>
          <p:cNvSpPr>
            <a:spLocks noGrp="1"/>
          </p:cNvSpPr>
          <p:nvPr>
            <p:ph type="ftr" sz="quarter" idx="11"/>
          </p:nvPr>
        </p:nvSpPr>
        <p:spPr/>
        <p:txBody>
          <a:bodyPr/>
          <a:lstStyle/>
          <a:p>
            <a:pPr>
              <a:defRPr/>
            </a:pPr>
            <a:r>
              <a:rPr lang="en-US"/>
              <a:t>Residual Income</a:t>
            </a:r>
            <a:endParaRPr lang="en-US" dirty="0"/>
          </a:p>
        </p:txBody>
      </p:sp>
      <p:pic>
        <p:nvPicPr>
          <p:cNvPr id="1026" name="Picture 2" descr="Physical Map of Alaska. It shows the physical features of Alaska including its mountain ranges, rivers and major lakes. ">
            <a:extLst>
              <a:ext uri="{FF2B5EF4-FFF2-40B4-BE49-F238E27FC236}">
                <a16:creationId xmlns:a16="http://schemas.microsoft.com/office/drawing/2014/main" id="{7074066D-5F72-7DC6-C3BD-AF12DE48FC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6983" y="1045197"/>
            <a:ext cx="4263081"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42153C-7E3E-70DF-F606-0A622A942AD2}"/>
              </a:ext>
            </a:extLst>
          </p:cNvPr>
          <p:cNvSpPr txBox="1"/>
          <p:nvPr/>
        </p:nvSpPr>
        <p:spPr>
          <a:xfrm>
            <a:off x="4683211" y="3216897"/>
            <a:ext cx="2233772" cy="1631216"/>
          </a:xfrm>
          <a:prstGeom prst="rect">
            <a:avLst/>
          </a:prstGeom>
          <a:noFill/>
        </p:spPr>
        <p:txBody>
          <a:bodyPr wrap="square" rtlCol="0">
            <a:spAutoFit/>
          </a:bodyPr>
          <a:lstStyle/>
          <a:p>
            <a:r>
              <a:rPr lang="en-US" sz="2000" b="1" dirty="0"/>
              <a:t>Monthly stipend ($) paid to lower-income Alaskan residents 65 or older</a:t>
            </a:r>
          </a:p>
        </p:txBody>
      </p:sp>
      <p:cxnSp>
        <p:nvCxnSpPr>
          <p:cNvPr id="8" name="Straight Arrow Connector 7">
            <a:extLst>
              <a:ext uri="{FF2B5EF4-FFF2-40B4-BE49-F238E27FC236}">
                <a16:creationId xmlns:a16="http://schemas.microsoft.com/office/drawing/2014/main" id="{C873F8F1-843F-E780-267E-B161EE1289D2}"/>
              </a:ext>
            </a:extLst>
          </p:cNvPr>
          <p:cNvCxnSpPr>
            <a:cxnSpLocks/>
            <a:stCxn id="1026" idx="1"/>
          </p:cNvCxnSpPr>
          <p:nvPr/>
        </p:nvCxnSpPr>
        <p:spPr>
          <a:xfrm flipH="1">
            <a:off x="4519773" y="3216897"/>
            <a:ext cx="239721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Alaska Wildlife Conservation Center | Portage | ALASKA.ORG">
            <a:extLst>
              <a:ext uri="{FF2B5EF4-FFF2-40B4-BE49-F238E27FC236}">
                <a16:creationId xmlns:a16="http://schemas.microsoft.com/office/drawing/2014/main" id="{E4734647-5E43-7741-D15A-A0F451E36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51" y="2004665"/>
            <a:ext cx="4035222" cy="260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9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D33A0A-DAB6-5660-9977-4B584FC3E5A2}"/>
              </a:ext>
            </a:extLst>
          </p:cNvPr>
          <p:cNvSpPr>
            <a:spLocks noGrp="1"/>
          </p:cNvSpPr>
          <p:nvPr>
            <p:ph idx="1"/>
          </p:nvPr>
        </p:nvSpPr>
        <p:spPr/>
        <p:txBody>
          <a:bodyPr>
            <a:normAutofit lnSpcReduction="10000"/>
          </a:bodyPr>
          <a:lstStyle/>
          <a:p>
            <a:r>
              <a:rPr lang="en-US" sz="2800" dirty="0"/>
              <a:t>(1) The only payments received by the individual with respect to the work activity are </a:t>
            </a:r>
            <a:r>
              <a:rPr lang="en-US" sz="2800" b="1" dirty="0"/>
              <a:t>received directly from the state or local welfare agency </a:t>
            </a:r>
            <a:r>
              <a:rPr lang="en-US" sz="2800" dirty="0"/>
              <a:t>(for this purpose, an entity with which a state or local welfare agency contracts to administer the state TANF program on behalf of the state will be treated as the state or local welfare agency); </a:t>
            </a:r>
          </a:p>
          <a:p>
            <a:r>
              <a:rPr lang="en-US" sz="2800" dirty="0"/>
              <a:t>(2) The determination of the individual’s eligibility to receive </a:t>
            </a:r>
            <a:r>
              <a:rPr lang="en-US" sz="2800" b="1" dirty="0"/>
              <a:t>any payment is based on need and the only payments received by the individual with respect to the work activity are funded entirely under a TANF program </a:t>
            </a:r>
            <a:r>
              <a:rPr lang="en-US" sz="2800" dirty="0"/>
              <a:t>(including any payments with respect to qualified state expenditures…; and </a:t>
            </a:r>
          </a:p>
          <a:p>
            <a:r>
              <a:rPr lang="en-US" sz="2800" dirty="0"/>
              <a:t>(3) The </a:t>
            </a:r>
            <a:r>
              <a:rPr lang="en-US" sz="2800" b="1" dirty="0"/>
              <a:t>size of the individual’s payment is determined by the applicable welfare law</a:t>
            </a:r>
            <a:r>
              <a:rPr lang="en-US" sz="2800" dirty="0"/>
              <a:t>, and the number of hours the individual may engage in the work activity is limited by the size of the individual’s payment (as determined by applicable welfare law) divided by the higher of the federal or state minimum wage.</a:t>
            </a:r>
          </a:p>
        </p:txBody>
      </p:sp>
      <p:sp>
        <p:nvSpPr>
          <p:cNvPr id="3" name="Title 2">
            <a:extLst>
              <a:ext uri="{FF2B5EF4-FFF2-40B4-BE49-F238E27FC236}">
                <a16:creationId xmlns:a16="http://schemas.microsoft.com/office/drawing/2014/main" id="{3A8E3FDB-331B-E0E2-22A2-8F5033A4DE6A}"/>
              </a:ext>
            </a:extLst>
          </p:cNvPr>
          <p:cNvSpPr>
            <a:spLocks noGrp="1"/>
          </p:cNvSpPr>
          <p:nvPr>
            <p:ph type="title"/>
          </p:nvPr>
        </p:nvSpPr>
        <p:spPr/>
        <p:txBody>
          <a:bodyPr/>
          <a:lstStyle/>
          <a:p>
            <a:r>
              <a:rPr lang="en-US" dirty="0"/>
              <a:t>Notice 99-3</a:t>
            </a:r>
          </a:p>
        </p:txBody>
      </p:sp>
      <p:sp>
        <p:nvSpPr>
          <p:cNvPr id="4" name="Slide Number Placeholder 3">
            <a:extLst>
              <a:ext uri="{FF2B5EF4-FFF2-40B4-BE49-F238E27FC236}">
                <a16:creationId xmlns:a16="http://schemas.microsoft.com/office/drawing/2014/main" id="{05546487-2FB2-39A3-6148-6B6D1652F115}"/>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C1F66E1B-933E-036C-CB18-280F30BA06A6}"/>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138783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Calibri" panose="020F0502020204030204" pitchFamily="34" charset="0"/>
                <a:cs typeface="Calibri" panose="020F0502020204030204" pitchFamily="34" charset="0"/>
              </a:rPr>
              <a:t>(d) </a:t>
            </a:r>
            <a:r>
              <a:rPr lang="en-US" sz="2400" b="1" i="1" dirty="0">
                <a:effectLst/>
                <a:latin typeface="Calibri" panose="020F0502020204030204" pitchFamily="34" charset="0"/>
                <a:cs typeface="Calibri" panose="020F0502020204030204" pitchFamily="34" charset="0"/>
              </a:rPr>
              <a:t>Compensation paid other than in cash</a:t>
            </a:r>
            <a:r>
              <a:rPr lang="en-US" sz="2400" dirty="0">
                <a:effectLst/>
                <a:latin typeface="Calibri" panose="020F0502020204030204" pitchFamily="34" charset="0"/>
                <a:cs typeface="Calibri" panose="020F0502020204030204" pitchFamily="34" charset="0"/>
              </a:rPr>
              <a:t>.—(1) …if </a:t>
            </a:r>
            <a:r>
              <a:rPr lang="en-US" sz="2400" b="1" dirty="0">
                <a:effectLst/>
                <a:latin typeface="Calibri" panose="020F0502020204030204" pitchFamily="34" charset="0"/>
                <a:cs typeface="Calibri" panose="020F0502020204030204" pitchFamily="34" charset="0"/>
              </a:rPr>
              <a:t>services are paid for in property</a:t>
            </a:r>
            <a:r>
              <a:rPr lang="en-US" sz="2400" dirty="0">
                <a:effectLst/>
                <a:latin typeface="Calibri" panose="020F0502020204030204" pitchFamily="34" charset="0"/>
                <a:cs typeface="Calibri" panose="020F0502020204030204" pitchFamily="34" charset="0"/>
              </a:rPr>
              <a:t>, the fair market value of the property taken in payment must be included in income as compensation.  Reg</a:t>
            </a:r>
            <a:r>
              <a:rPr lang="en-US" sz="240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1.61-2(d)(1)</a:t>
            </a:r>
          </a:p>
          <a:p>
            <a:endParaRPr lang="en-US" sz="24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Is all in-kind consumption an </a:t>
            </a:r>
            <a:r>
              <a:rPr lang="en-US" sz="2800" i="1" dirty="0">
                <a:latin typeface="Calibri" panose="020F0502020204030204" pitchFamily="34" charset="0"/>
                <a:cs typeface="Calibri" panose="020F0502020204030204" pitchFamily="34" charset="0"/>
              </a:rPr>
              <a:t>accession to wealth</a:t>
            </a:r>
            <a:r>
              <a:rPr lang="en-US" sz="2800" dirty="0">
                <a:latin typeface="Calibri" panose="020F0502020204030204" pitchFamily="34" charset="0"/>
                <a:cs typeface="Calibri" panose="020F0502020204030204" pitchFamily="34" charset="0"/>
              </a:rPr>
              <a:t> and therefore taxable under the residual clause of  §61 (and not otherwise exempted by a specific code section, e.g., gift, prize)?</a:t>
            </a:r>
          </a:p>
          <a:p>
            <a:pPr lvl="1"/>
            <a:r>
              <a:rPr lang="en-US" sz="2400" dirty="0">
                <a:latin typeface="Calibri" panose="020F0502020204030204" pitchFamily="34" charset="0"/>
                <a:cs typeface="Calibri" panose="020F0502020204030204" pitchFamily="34" charset="0"/>
              </a:rPr>
              <a:t>Oscar gift bag?</a:t>
            </a:r>
          </a:p>
          <a:p>
            <a:pPr lvl="1"/>
            <a:r>
              <a:rPr lang="en-US" sz="2400" dirty="0">
                <a:latin typeface="Calibri" panose="020F0502020204030204" pitchFamily="34" charset="0"/>
                <a:cs typeface="Calibri" panose="020F0502020204030204" pitchFamily="34" charset="0"/>
              </a:rPr>
              <a:t>Receipt of medical care under Medicare?</a:t>
            </a:r>
          </a:p>
          <a:p>
            <a:pPr lvl="1"/>
            <a:r>
              <a:rPr lang="en-US" sz="2400" dirty="0">
                <a:latin typeface="Calibri" panose="020F0502020204030204" pitchFamily="34" charset="0"/>
                <a:cs typeface="Calibri" panose="020F0502020204030204" pitchFamily="34" charset="0"/>
              </a:rPr>
              <a:t>Lunch paid for by your lawyer?</a:t>
            </a:r>
          </a:p>
          <a:p>
            <a:pPr lvl="1"/>
            <a:endParaRPr lang="en-US" sz="24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In-kind Consumption</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8C8A-00D6-9E77-808A-CD6B6A6FE235}"/>
              </a:ext>
            </a:extLst>
          </p:cNvPr>
          <p:cNvSpPr>
            <a:spLocks noGrp="1"/>
          </p:cNvSpPr>
          <p:nvPr>
            <p:ph type="title"/>
          </p:nvPr>
        </p:nvSpPr>
        <p:spPr/>
        <p:txBody>
          <a:bodyPr/>
          <a:lstStyle/>
          <a:p>
            <a:r>
              <a:rPr lang="en-US" dirty="0"/>
              <a:t>United States v. </a:t>
            </a:r>
            <a:r>
              <a:rPr lang="en-US" dirty="0" err="1"/>
              <a:t>Gotcher</a:t>
            </a:r>
            <a:r>
              <a:rPr lang="en-US" dirty="0"/>
              <a:t>, 401 F.2d 118 (5</a:t>
            </a:r>
            <a:r>
              <a:rPr lang="en-US" baseline="30000" dirty="0"/>
              <a:t>th</a:t>
            </a:r>
            <a:r>
              <a:rPr lang="en-US" dirty="0"/>
              <a:t> Cir. 1968)</a:t>
            </a:r>
          </a:p>
        </p:txBody>
      </p:sp>
      <p:sp>
        <p:nvSpPr>
          <p:cNvPr id="4" name="Slide Number Placeholder 3">
            <a:extLst>
              <a:ext uri="{FF2B5EF4-FFF2-40B4-BE49-F238E27FC236}">
                <a16:creationId xmlns:a16="http://schemas.microsoft.com/office/drawing/2014/main" id="{0B41C77A-523E-D4CC-02B0-85F578BBF718}"/>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F70EBF9F-026A-6DD9-C12F-9F84740C43D8}"/>
              </a:ext>
            </a:extLst>
          </p:cNvPr>
          <p:cNvSpPr>
            <a:spLocks noGrp="1"/>
          </p:cNvSpPr>
          <p:nvPr>
            <p:ph type="ftr" sz="quarter" idx="11"/>
          </p:nvPr>
        </p:nvSpPr>
        <p:spPr/>
        <p:txBody>
          <a:bodyPr/>
          <a:lstStyle/>
          <a:p>
            <a:pPr>
              <a:defRPr/>
            </a:pPr>
            <a:r>
              <a:rPr lang="en-US"/>
              <a:t>Residual Income</a:t>
            </a:r>
            <a:endParaRPr lang="en-US" dirty="0"/>
          </a:p>
        </p:txBody>
      </p:sp>
      <p:pic>
        <p:nvPicPr>
          <p:cNvPr id="2050" name="Picture 2" descr="The detailed map of Germany with regions. Vector illustration isolated on white background. Administrative territory of the country.">
            <a:extLst>
              <a:ext uri="{FF2B5EF4-FFF2-40B4-BE49-F238E27FC236}">
                <a16:creationId xmlns:a16="http://schemas.microsoft.com/office/drawing/2014/main" id="{E5606D8D-E918-DEA2-0A82-79E735A9E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68806" y="849767"/>
            <a:ext cx="3820857" cy="48603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front-three quarters view of a pale-yellow Volkswagen Käfer. It features 165/80R15 tires, which shod 15x4. 5&quot; silver, circular wheels. The Käfer features a beetle-like body, and its window is open. The picture is taken with much greenery in the background, and the photo was edited to give it a more warmer tone.">
            <a:extLst>
              <a:ext uri="{FF2B5EF4-FFF2-40B4-BE49-F238E27FC236}">
                <a16:creationId xmlns:a16="http://schemas.microsoft.com/office/drawing/2014/main" id="{23B0FF1E-E33C-CD4F-D4BF-7493A22F2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19" y="4012289"/>
            <a:ext cx="3211256" cy="2056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w Owners of Automobile Posing in Dealership Stock Image - Image of  caucasian, dealer: 174202611">
            <a:extLst>
              <a:ext uri="{FF2B5EF4-FFF2-40B4-BE49-F238E27FC236}">
                <a16:creationId xmlns:a16="http://schemas.microsoft.com/office/drawing/2014/main" id="{CC9AB8B0-C8BA-6864-DD7E-5DA3C52E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63" y="1029899"/>
            <a:ext cx="3211256" cy="24253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8CD9CAB-7BCB-A31B-8120-D74DE5C19637}"/>
              </a:ext>
            </a:extLst>
          </p:cNvPr>
          <p:cNvCxnSpPr>
            <a:cxnSpLocks/>
          </p:cNvCxnSpPr>
          <p:nvPr/>
        </p:nvCxnSpPr>
        <p:spPr>
          <a:xfrm flipH="1">
            <a:off x="4947138" y="3279967"/>
            <a:ext cx="307926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83FFDE-0830-E915-AD40-293F1EFD9003}"/>
              </a:ext>
            </a:extLst>
          </p:cNvPr>
          <p:cNvSpPr txBox="1"/>
          <p:nvPr/>
        </p:nvSpPr>
        <p:spPr>
          <a:xfrm>
            <a:off x="4947138" y="3473680"/>
            <a:ext cx="3332338" cy="1077218"/>
          </a:xfrm>
          <a:prstGeom prst="rect">
            <a:avLst/>
          </a:prstGeom>
          <a:noFill/>
          <a:ln>
            <a:solidFill>
              <a:schemeClr val="accent1">
                <a:shade val="95000"/>
                <a:satMod val="105000"/>
              </a:schemeClr>
            </a:solidFill>
          </a:ln>
        </p:spPr>
        <p:txBody>
          <a:bodyPr wrap="square" rtlCol="0">
            <a:spAutoFit/>
          </a:bodyPr>
          <a:lstStyle/>
          <a:p>
            <a:pPr algn="just"/>
            <a:r>
              <a:rPr lang="en-US" sz="1600" dirty="0"/>
              <a:t>10-day expense paid trip to </a:t>
            </a:r>
            <a:r>
              <a:rPr lang="en-US" sz="1600" dirty="0" err="1"/>
              <a:t>Gotchers</a:t>
            </a:r>
            <a:r>
              <a:rPr lang="en-US" sz="1600" dirty="0"/>
              <a:t> to visit VW manufacturing facilities to encourage investment in US VW dealerships.</a:t>
            </a:r>
          </a:p>
        </p:txBody>
      </p:sp>
    </p:spTree>
    <p:extLst>
      <p:ext uri="{BB962C8B-B14F-4D97-AF65-F5344CB8AC3E}">
        <p14:creationId xmlns:p14="http://schemas.microsoft.com/office/powerpoint/2010/main" val="1902281013"/>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5725</TotalTime>
  <Words>854</Words>
  <Application>Microsoft Macintosh PowerPoint</Application>
  <PresentationFormat>Widescreen</PresentationFormat>
  <Paragraphs>74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NSimSun</vt:lpstr>
      <vt:lpstr>Aptos</vt:lpstr>
      <vt:lpstr>Arial</vt:lpstr>
      <vt:lpstr>Calibri</vt:lpstr>
      <vt:lpstr>Courier New</vt:lpstr>
      <vt:lpstr>Times New Roman</vt:lpstr>
      <vt:lpstr>Wingdings</vt:lpstr>
      <vt:lpstr>Wingdings 2</vt:lpstr>
      <vt:lpstr>CG Body - Standard</vt:lpstr>
      <vt:lpstr>PowerPoint Presentation</vt:lpstr>
      <vt:lpstr>Section 61(a)(1)</vt:lpstr>
      <vt:lpstr>Historical Antecedents of Income</vt:lpstr>
      <vt:lpstr>Eisner v. Macomber, 252 U.S. 189 (1920)</vt:lpstr>
      <vt:lpstr>CIR v. Glenshaw Glass (34 U.S. 426, reh’g denied, 349 U.S. 925 (1955))</vt:lpstr>
      <vt:lpstr>Rev. Rul. 76-131</vt:lpstr>
      <vt:lpstr>Notice 99-3</vt:lpstr>
      <vt:lpstr>In-kind Consumption</vt:lpstr>
      <vt:lpstr>United States v. Gotcher, 401 F.2d 118 (5th Cir. 1968)</vt:lpstr>
      <vt:lpstr>Haverly v. US, 513 F.2d 224 (7th Cir. 1975)</vt:lpstr>
      <vt:lpstr>Rev. Rul. 76-96</vt:lpstr>
      <vt:lpstr>Helvering v. Bruun, 309 U.S. 461 (1940)</vt:lpstr>
      <vt:lpstr>Treasure Trove</vt:lpstr>
      <vt:lpstr>Are caught baseballs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M. Colon</dc:creator>
  <cp:lastModifiedBy>Jeffrey M. Colon</cp:lastModifiedBy>
  <cp:revision>2</cp:revision>
  <dcterms:created xsi:type="dcterms:W3CDTF">2025-01-19T12:38:16Z</dcterms:created>
  <dcterms:modified xsi:type="dcterms:W3CDTF">2025-02-10T02:26:10Z</dcterms:modified>
</cp:coreProperties>
</file>